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2027.pdf; https://www.bananasinvestment.com/super-dividend-live/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https://www.bananasinvestment.com/ลงทุนกล้วยๆ-คือใคร/; https://www.bananasinvestment.com/contact-us/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6; https://www.bananasinvestment.com/super-dividend-live/ หัวข้อผู้สอน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https://www.bananasinvestment.com/super-dividend-live/; Rate Card คอร์สสด ปั้นพอร์ตหุ้นปันผล Super Dividend 2027.pdf หน้า 2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4–5: สรุปจากข้อมูลลงทะเบียนของผู้จัด ไม่ได้ตรวจสอบชุดข้อมูลต้นทาง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5; ตัวอย่างแนวทางนำเสนอเป็นข้อเสนอเพิ่มเติม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3 และ 8–9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8–10; แก้ชื่อ Package A ที่อ้างใน Package 2 เป็น Package 1 ตามบริบท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8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 หน้า 9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แนวทางเสนอเพิ่มเติมจากสิทธิ์ใน Rate Card คอร์สสด ปั้นพอร์ตหุ้นปันผล Super Dividend 2027.pdf ไม่ใช่สิทธิ์รับประกัน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2027.pdf; https://www.bananasinvestment.com/super-dividend-live/; https://www.bananasinvestment.com/contact-us/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แหล่งข้อมูล: Rate Card คอร์สสด ปั้นพอร์ตหุ้นปันผล Super Dividend 2027.pdf; https://www.bananasinvestment.com/super-dividend-live/; https://www.bananasinvestment.com/ลงทุนกล้วยๆ-คือใคร/; https://www.bananasinvestment.com/contact-us/</a:t>
            </a:r>
          </a:p>
          <a:p>
            <a:r>
              <a:t>ตรวจสอบ 12 ตุลาคม 2569</a:t>
            </a:r>
          </a:p>
          <a:p>
            <a:r>
              <a:t>ข้อเสนอสำหรับสปอนเซอร์ ไม่ใช่คำแนะนำให้ซื้อขายหลักทรัพย์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B8B5AF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FFF100"/>
                </a:solidFill>
                <a:latin typeface="Prompt"/>
              </a:defRPr>
            </a:pPr>
            <a: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8732520" y="109728"/>
            <a:ext cx="3459175" cy="6748272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ปันผล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0" y="1325880"/>
            <a:ext cx="2971800" cy="2971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368" y="777240"/>
            <a:ext cx="73152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100"/>
                </a:solidFill>
                <a:latin typeface="Prompt"/>
              </a:defRPr>
            </a:pPr>
            <a:r>
              <a:t>ข้อเสนอสำหรับสปอนเซอร์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600200"/>
            <a:ext cx="7772400" cy="2560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800" b="1">
                <a:solidFill>
                  <a:srgbClr val="FFFFFF"/>
                </a:solidFill>
                <a:latin typeface="Prompt"/>
              </a:defRPr>
            </a:pPr>
            <a:r>
              <a:t>ให้แบรนด์ของคุณ</a:t>
            </a:r>
          </a:p>
          <a:p>
            <a:pPr>
              <a:spcAft>
                <a:spcPts val="800"/>
              </a:spcAft>
              <a:defRPr sz="3800" b="1">
                <a:solidFill>
                  <a:srgbClr val="FFFFFF"/>
                </a:solidFill>
                <a:latin typeface="Prompt"/>
              </a:defRPr>
            </a:pPr>
            <a:r>
              <a:t>พบคนที่กำลังวางแผน</a:t>
            </a:r>
          </a:p>
          <a:p>
            <a:pPr>
              <a:spcAft>
                <a:spcPts val="800"/>
              </a:spcAft>
              <a:defRPr sz="3800" b="1">
                <a:solidFill>
                  <a:srgbClr val="FFFFFF"/>
                </a:solidFill>
                <a:latin typeface="Prompt"/>
              </a:defRPr>
            </a:pPr>
            <a:r>
              <a:t>อนาคตทางการเงิน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43400"/>
            <a:ext cx="73152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100"/>
                </a:solidFill>
                <a:latin typeface="Prompt"/>
              </a:defRPr>
            </a:pPr>
            <a:r>
              <a:t>คอร์สสด ปั้นพอร์ตหุ้นปันผล</a:t>
            </a:r>
          </a:p>
          <a:p>
            <a:pPr>
              <a:spcAft>
                <a:spcPts val="800"/>
              </a:spcAft>
              <a:defRPr sz="2500" b="1">
                <a:solidFill>
                  <a:srgbClr val="FFF100"/>
                </a:solidFill>
                <a:latin typeface="Prompt"/>
              </a:defRPr>
            </a:pPr>
            <a:r>
              <a:t>Super Dividend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4864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Prompt"/>
              </a:defRPr>
            </a:pPr>
            <a:r>
              <a:t>7–8 พฤศจิกายน 2569</a:t>
            </a:r>
          </a:p>
          <a:p>
            <a:pPr>
              <a:spcAft>
                <a:spcPts val="800"/>
              </a:spcAft>
              <a:defRPr sz="1800" b="0">
                <a:solidFill>
                  <a:srgbClr val="FFFFFF"/>
                </a:solidFill>
                <a:latin typeface="Prompt"/>
              </a:defRPr>
            </a:pPr>
            <a:r>
              <a:t>โรงแรม S31 สุขุมวิท กรุงเทพฯ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ลงทุนกล้วยๆ คือใคร?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731520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500" b="1">
                <a:solidFill>
                  <a:srgbClr val="231F20"/>
                </a:solidFill>
                <a:latin typeface="Prompt"/>
              </a:defRPr>
            </a:pPr>
            <a:r>
              <a:t>ทำเรื่องลงทุนให้เข้าใจง่าย</a:t>
            </a:r>
          </a:p>
          <a:p>
            <a:pPr>
              <a:spcAft>
                <a:spcPts val="800"/>
              </a:spcAft>
              <a:defRPr sz="3500" b="1">
                <a:solidFill>
                  <a:srgbClr val="231F20"/>
                </a:solidFill>
                <a:latin typeface="Prompt"/>
              </a:defRPr>
            </a:pPr>
            <a:r>
              <a:t>และนำความรู้ไปใช้ได้จริง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37560"/>
            <a:ext cx="7955279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0">
                <a:solidFill>
                  <a:srgbClr val="64615E"/>
                </a:solidFill>
                <a:latin typeface="Prompt"/>
              </a:defRPr>
            </a:pPr>
            <a:r>
              <a:t>สื่อและคอร์สเรียนด้านการลงทุนแบบเน้นคุณค่า (VI)</a:t>
            </a:r>
          </a:p>
          <a:p>
            <a:pPr>
              <a:spcAft>
                <a:spcPts val="800"/>
              </a:spcAft>
              <a:defRPr sz="2200" b="0">
                <a:solidFill>
                  <a:srgbClr val="64615E"/>
                </a:solidFill>
                <a:latin typeface="Prompt"/>
              </a:defRPr>
            </a:pPr>
            <a:r>
              <a:t>ร่วมถ่ายทอดความรู้โดย อ.ประพาส บุญชื่น และ อ.เบิร์ด</a:t>
            </a:r>
          </a:p>
        </p:txBody>
      </p:sp>
      <p:pic>
        <p:nvPicPr>
          <p:cNvPr id="8" name="Picture 7" descr="ปันผล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737360"/>
            <a:ext cx="2286000" cy="2286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0080" y="4846320"/>
            <a:ext cx="10881360" cy="36576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166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คอนเทนต์ความรู้ฟรี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669280"/>
            <a:ext cx="3931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15E"/>
                </a:solidFill>
                <a:latin typeface="Prompt"/>
              </a:defRPr>
            </a:pPr>
            <a:r>
              <a:t>Q&amp;A หุ้นและบทความลงทุน</a:t>
            </a:r>
          </a:p>
          <a:p>
            <a:pPr>
              <a:spcAft>
                <a:spcPts val="800"/>
              </a:spcAft>
              <a:defRPr sz="1600" b="0">
                <a:solidFill>
                  <a:srgbClr val="64615E"/>
                </a:solidFill>
                <a:latin typeface="Prompt"/>
              </a:defRPr>
            </a:pPr>
            <a:r>
              <a:t>ผ่าน Facebook, YouTube และเว็บไซต์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5166360"/>
            <a:ext cx="31089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หลักสูตรเรียนเป็นระบบ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5669280"/>
            <a:ext cx="3840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15E"/>
                </a:solidFill>
                <a:latin typeface="Prompt"/>
              </a:defRPr>
            </a:pPr>
            <a:r>
              <a:t>Super Dividend และ VI Turn Pro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0" y="5166360"/>
            <a:ext cx="30175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31F20"/>
                </a:solidFill>
                <a:latin typeface="Prompt"/>
              </a:defRPr>
            </a:pPr>
            <a:r>
              <a:t>เรียนรู้ต่อใน Community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5669280"/>
            <a:ext cx="3017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64615E"/>
                </a:solidFill>
                <a:latin typeface="Prompt"/>
              </a:defRPr>
            </a:pPr>
            <a:r>
              <a:t>พื้นที่ถาม–ตอบสำหรับผู้เรียน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ผู้สอนที่ถ่ายทอดจากประสบการณ์จริง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03</a:t>
            </a:r>
          </a:p>
        </p:txBody>
      </p:sp>
      <p:pic>
        <p:nvPicPr>
          <p:cNvPr id="6" name="Picture 5" descr="portra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45920"/>
            <a:ext cx="3977639" cy="3977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4920" y="1600200"/>
            <a:ext cx="64008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อ.ประพาส บุญชื่น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4920" y="2423160"/>
            <a:ext cx="6400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นักลงทุนอิสระเต็มเวลาแนว Value Investing</a:t>
            </a:r>
          </a:p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ประสบการณ์มากกว่า 18 ปี และผู้ออกแบบหลักสูตร</a:t>
            </a:r>
          </a:p>
        </p:txBody>
      </p:sp>
      <p:sp>
        <p:nvSpPr>
          <p:cNvPr id="9" name="Rectangle 8"/>
          <p:cNvSpPr/>
          <p:nvPr/>
        </p:nvSpPr>
        <p:spPr>
          <a:xfrm>
            <a:off x="5074920" y="3767328"/>
            <a:ext cx="109728" cy="109728"/>
          </a:xfrm>
          <a:prstGeom prst="rect">
            <a:avLst/>
          </a:prstGeom>
          <a:solidFill>
            <a:srgbClr val="006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94960" y="3657600"/>
            <a:ext cx="6126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31F20"/>
                </a:solidFill>
                <a:latin typeface="Prompt"/>
              </a:defRPr>
            </a:pPr>
            <a:r>
              <a:t>วิทยากร SET in the CITY หัวข้อหุ้นปันผล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74920" y="4453128"/>
            <a:ext cx="109728" cy="109728"/>
          </a:xfrm>
          <a:prstGeom prst="rect">
            <a:avLst/>
          </a:prstGeom>
          <a:solidFill>
            <a:srgbClr val="006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4960" y="4343400"/>
            <a:ext cx="6126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31F20"/>
                </a:solidFill>
                <a:latin typeface="Prompt"/>
              </a:defRPr>
            </a:pPr>
            <a:r>
              <a:t>ผ่านการทดสอบหลักสูตร IC P1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74920" y="5138928"/>
            <a:ext cx="109728" cy="109728"/>
          </a:xfrm>
          <a:prstGeom prst="rect">
            <a:avLst/>
          </a:prstGeom>
          <a:solidFill>
            <a:srgbClr val="0067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4960" y="5029200"/>
            <a:ext cx="6126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31F20"/>
                </a:solidFill>
                <a:latin typeface="Prompt"/>
              </a:defRPr>
            </a:pPr>
            <a:r>
              <a:t>ร่วมเผยแพร่ความรู้ผ่านสื่อด้านการลงทุน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035040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615E"/>
                </a:solidFill>
                <a:latin typeface="Prompt"/>
              </a:defRPr>
            </a:pPr>
            <a:r>
              <a:t>การกล่าวแนะนำสปอนเซอร์เป็นการแนะนำแบรนด์เบื้องต้น ไม่ใช่การรับรองสินค้า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Super Dividend 2027: จากความรู้สู่การลงมือทำ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04</a:t>
            </a:r>
          </a:p>
        </p:txBody>
      </p:sp>
      <p:pic>
        <p:nvPicPr>
          <p:cNvPr id="6" name="Picture 5" descr="pdf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554480"/>
            <a:ext cx="6492240" cy="3246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35240" y="1645920"/>
            <a:ext cx="3657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006738"/>
                </a:solidFill>
                <a:latin typeface="Prompt"/>
              </a:defRPr>
            </a:pPr>
            <a:r>
              <a:t>2 วันเต็ม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240" y="2651760"/>
            <a:ext cx="39319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0">
                <a:solidFill>
                  <a:srgbClr val="231F20"/>
                </a:solidFill>
                <a:latin typeface="Prompt"/>
              </a:defRPr>
            </a:pPr>
            <a:r>
              <a:t>พื้นฐานหุ้นปันผล</a:t>
            </a:r>
          </a:p>
          <a:p>
            <a:pPr>
              <a:spcAft>
                <a:spcPts val="800"/>
              </a:spcAft>
              <a:defRPr sz="2200" b="0">
                <a:solidFill>
                  <a:srgbClr val="231F20"/>
                </a:solidFill>
                <a:latin typeface="Prompt"/>
              </a:defRPr>
            </a:pPr>
            <a:r>
              <a:t>อ่านงบและวิเคราะห์กิจการ</a:t>
            </a:r>
          </a:p>
          <a:p>
            <a:pPr>
              <a:spcAft>
                <a:spcPts val="800"/>
              </a:spcAft>
              <a:defRPr sz="2200" b="0">
                <a:solidFill>
                  <a:srgbClr val="231F20"/>
                </a:solidFill>
                <a:latin typeface="Prompt"/>
              </a:defRPr>
            </a:pPr>
            <a:r>
              <a:t>ใช้ Checklist คัดเลือกหุ้น</a:t>
            </a:r>
          </a:p>
          <a:p>
            <a:pPr>
              <a:spcAft>
                <a:spcPts val="800"/>
              </a:spcAft>
              <a:defRPr sz="2200" b="0">
                <a:solidFill>
                  <a:srgbClr val="231F20"/>
                </a:solidFill>
                <a:latin typeface="Prompt"/>
              </a:defRPr>
            </a:pPr>
            <a:r>
              <a:t>Workshop สร้าง Wishlist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166360"/>
            <a:ext cx="10881360" cy="36576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544068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31F20"/>
                </a:solidFill>
                <a:latin typeface="Prompt"/>
              </a:defRPr>
            </a:pPr>
            <a:r>
              <a:t>7–8 พ.ย. 2569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544068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31F20"/>
                </a:solidFill>
                <a:latin typeface="Prompt"/>
              </a:defRPr>
            </a:pPr>
            <a:r>
              <a:t>09:00–18:00 น.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760" y="5440680"/>
            <a:ext cx="3200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31F20"/>
                </a:solidFill>
                <a:latin typeface="Prompt"/>
              </a:defRPr>
            </a:pPr>
            <a:r>
              <a:t>เปิดรับ 30 ท่าน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615E"/>
                </a:solidFill>
                <a:latin typeface="Prompt"/>
              </a:defRPr>
            </a:pPr>
            <a:r>
              <a:t>โรงแรม S31 สุขุมวิท กรุงเทพฯ  •  จำนวนเปิดรับไม่ใช่ยอดผู้สมัครหรือผู้เข้าร่วมที่ยืนยันแล้ว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แบรนด์จะได้พบกลุ่มผู้เรียนแบบไหน?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2926080" cy="3611880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74519"/>
            <a:ext cx="256032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231F20"/>
                </a:solidFill>
                <a:latin typeface="Prompt"/>
              </a:defRPr>
            </a:pPr>
            <a:r>
              <a:t>35–60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34640"/>
            <a:ext cx="25603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231F20"/>
                </a:solidFill>
                <a:latin typeface="Prompt"/>
              </a:defRPr>
            </a:pPr>
            <a:r>
              <a:t>ปี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657600"/>
            <a:ext cx="2514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ช่วงอายุหลัก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จากภาพรวมข้อมูล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ลงทะเบียนของผู้จัด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169164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1691640"/>
            <a:ext cx="66294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เจ้าของกิจการและผู้ประกอบการ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258568"/>
            <a:ext cx="66294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รวมธุรกิจค้าขาย ร้านอาหาร คลินิก และบริการ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9080" y="301752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3017520"/>
            <a:ext cx="66294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ผู้บริหารและวัยทำงานที่มีประสบการณ์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3584448"/>
            <a:ext cx="66294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รวมข้าราชการและผู้ประกอบวิชาชีพเฉพาะทาง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9080" y="434340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4343400"/>
            <a:ext cx="66294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ผู้เตรียมเกษียณและผู้เกษียณอายุ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4910328"/>
            <a:ext cx="66294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สนใจวางแผนการเงินและกระแสเงินสดระยะยาว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615E"/>
                </a:solidFill>
                <a:latin typeface="Prompt"/>
              </a:defRPr>
            </a:pPr>
            <a:r>
              <a:t>ข้อมูลภาพรวมตาม Rate Card ไม่ใช่การรับประกันกำลังซื้อหรือพฤติกรรมของผู้เรียนทุกคน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แบรนด์ที่มีโอกาสเชื่อมกับความสนใจของผู้เรียน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881360" cy="13716"/>
          </a:xfrm>
          <a:prstGeom prst="rect">
            <a:avLst/>
          </a:prstGeom>
          <a:solidFill>
            <a:srgbClr val="DDDC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06738"/>
                </a:solidFill>
                <a:latin typeface="Prompt"/>
              </a:defRPr>
            </a:pPr>
            <a:r>
              <a:t>สุขภาพและการดูแลตนเอง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37947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31F20"/>
                </a:solidFill>
                <a:latin typeface="Prompt"/>
              </a:defRPr>
            </a:pPr>
            <a:r>
              <a:t>บริการดูแลสุขภาพและสินค้าเพื่อสุขภาพ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182880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64615E"/>
                </a:solidFill>
                <a:latin typeface="Prompt"/>
              </a:defRPr>
            </a:pPr>
            <a:r>
              <a:t>เอกสารความรู้ / สิทธิทดลองบริการ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79191"/>
            <a:ext cx="10881360" cy="13716"/>
          </a:xfrm>
          <a:prstGeom prst="rect">
            <a:avLst/>
          </a:prstGeom>
          <a:solidFill>
            <a:srgbClr val="DDDC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862072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06738"/>
                </a:solidFill>
                <a:latin typeface="Prompt"/>
              </a:defRPr>
            </a:pPr>
            <a:r>
              <a:t>การเงินและเกษียณ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862072"/>
            <a:ext cx="37947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31F20"/>
                </a:solidFill>
                <a:latin typeface="Prompt"/>
              </a:defRPr>
            </a:pPr>
            <a:r>
              <a:t>เครื่องมือและบริการวางแผนการเงิน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0" y="2862072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64615E"/>
                </a:solidFill>
                <a:latin typeface="Prompt"/>
              </a:defRPr>
            </a:pPr>
            <a:r>
              <a:t>แนะนำบริการวางแผนระยะยาว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712463"/>
            <a:ext cx="10881360" cy="13716"/>
          </a:xfrm>
          <a:prstGeom prst="rect">
            <a:avLst/>
          </a:prstGeom>
          <a:solidFill>
            <a:srgbClr val="DDDC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895344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06738"/>
                </a:solidFill>
                <a:latin typeface="Prompt"/>
              </a:defRPr>
            </a:pPr>
            <a:r>
              <a:t>ที่อยู่อาศัยและบริการ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895344"/>
            <a:ext cx="37947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31F20"/>
                </a:solidFill>
                <a:latin typeface="Prompt"/>
              </a:defRPr>
            </a:pPr>
            <a:r>
              <a:t>บริการดูแลบ้าน / เทคโนโลยีใกล้ตัว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895344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64615E"/>
                </a:solidFill>
                <a:latin typeface="Prompt"/>
              </a:defRPr>
            </a:pPr>
            <a:r>
              <a:t>สาธิตประโยชน์และวิธีใช้งาน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745736"/>
            <a:ext cx="10881360" cy="13716"/>
          </a:xfrm>
          <a:prstGeom prst="rect">
            <a:avLst/>
          </a:prstGeom>
          <a:solidFill>
            <a:srgbClr val="DDDC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4928616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006738"/>
                </a:solidFill>
                <a:latin typeface="Prompt"/>
              </a:defRPr>
            </a:pPr>
            <a:r>
              <a:t>ท่องเที่ยวและไลฟ์สไตล์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928616"/>
            <a:ext cx="37947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31F20"/>
                </a:solidFill>
                <a:latin typeface="Prompt"/>
              </a:defRPr>
            </a:pPr>
            <a:r>
              <a:t>การพักผ่อนและกิจกรรมที่เติมเต็มชีวิต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4928616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64615E"/>
                </a:solidFill>
                <a:latin typeface="Prompt"/>
              </a:defRPr>
            </a:pPr>
            <a:r>
              <a:t>ข้อเสนอพิเศษสำหรับผู้เข้าร่วมงาน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615E"/>
                </a:solidFill>
                <a:latin typeface="Prompt"/>
              </a:defRPr>
            </a:pPr>
            <a:r>
              <a:t>ตัวอย่างข้างต้นช่วยเลือกแนวทางสื่อสาร โดยรายละเอียดกิจกรรมต้องตกลงกับผู้จัดก่อน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โอกาสของแบรนด์ตลอดงาน 2 วัน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3736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006738"/>
                </a:solidFill>
                <a:latin typeface="Prompt"/>
              </a:defRPr>
            </a:pPr>
            <a:r>
              <a:t>01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852928"/>
            <a:ext cx="3200400" cy="4114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200400"/>
            <a:ext cx="33832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231F20"/>
                </a:solidFill>
                <a:latin typeface="Prompt"/>
              </a:defRPr>
            </a:pPr>
            <a:r>
              <a:t>ผู้เรียนเห็นแบรนด์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14800"/>
            <a:ext cx="33832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โลโก้บริเวณข้างเวที</a:t>
            </a:r>
          </a:p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ตลอดการจัดงาน 2 วัน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73736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006738"/>
                </a:solidFill>
                <a:latin typeface="Prompt"/>
              </a:defRPr>
            </a:pPr>
            <a:r>
              <a:t>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80560" y="2852928"/>
            <a:ext cx="3200400" cy="4114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3200400"/>
            <a:ext cx="33832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231F20"/>
                </a:solidFill>
                <a:latin typeface="Prompt"/>
              </a:defRPr>
            </a:pPr>
            <a:r>
              <a:t>อาจารย์กล่าวแนะนำ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4114800"/>
            <a:ext cx="33832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แนะนำแบรนด์เบื้องต้น</a:t>
            </a:r>
          </a:p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ประมาณ 30–60 วินาที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173736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006738"/>
                </a:solidFill>
                <a:latin typeface="Prompt"/>
              </a:defRPr>
            </a:pPr>
            <a:r>
              <a:t>03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75320" y="2852928"/>
            <a:ext cx="3200400" cy="4114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3200400"/>
            <a:ext cx="33832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600" b="1">
                <a:solidFill>
                  <a:srgbClr val="231F20"/>
                </a:solidFill>
                <a:latin typeface="Prompt"/>
              </a:defRPr>
            </a:pPr>
            <a:r>
              <a:t>พูดคุยที่บูธ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4114800"/>
            <a:ext cx="33832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แนะนำสินค้า ทดลองใช้</a:t>
            </a:r>
          </a:p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หรือมอบสิทธิประโยชน์</a:t>
            </a:r>
          </a:p>
          <a:p>
            <a:pPr>
              <a:spcAft>
                <a:spcPts val="800"/>
              </a:spcAft>
              <a:defRPr sz="2100" b="0">
                <a:solidFill>
                  <a:srgbClr val="64615E"/>
                </a:solidFill>
                <a:latin typeface="Prompt"/>
              </a:defRPr>
            </a:pPr>
            <a:r>
              <a:t>เฉพาะ Brand Experience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97880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231F20"/>
                </a:solidFill>
                <a:latin typeface="Prompt"/>
              </a:defRPr>
            </a:pPr>
            <a:r>
              <a:t>เลือกตามเป้าหมาย: สร้างการรับรู้ หรือสร้างโอกาสสนทนากับผู้สนใจโดยตรง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แพ็กเกจสปอนเซอร์และสิทธิประโยชน์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508760"/>
          <a:ext cx="1088136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/>
                <a:gridCol w="2926080"/>
                <a:gridCol w="3291840"/>
              </a:tblGrid>
              <a:tr h="50292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Prompt"/>
                        </a:defRPr>
                      </a:pPr>
                      <a:r>
                        <a:t>สิทธิประโยชน์</a:t>
                      </a:r>
                    </a:p>
                  </a:txBody>
                  <a:tcPr marL="155448" marR="91440" marT="64008" marB="18288" anchor="ctr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Prompt"/>
                        </a:defRPr>
                      </a:pPr>
                      <a:r>
                        <a:t>Brand Visibility</a:t>
                      </a:r>
                    </a:p>
                  </a:txBody>
                  <a:tcPr marL="155448" marR="91440" marT="64008" marB="18288" anchor="ctr">
                    <a:solidFill>
                      <a:srgbClr val="231F2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Prompt"/>
                        </a:defRPr>
                      </a:pPr>
                      <a:r>
                        <a:t>Brand Experience</a:t>
                      </a:r>
                    </a:p>
                  </a:txBody>
                  <a:tcPr marL="155448" marR="91440" marT="64008" marB="18288" anchor="ctr">
                    <a:solidFill>
                      <a:srgbClr val="231F2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โลโก้ข้างเวทีตลอดงาน 2 วัน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อาจารย์แนะนำ 30–60 วินาที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ภาพบรรยากาศ / โลโก้หลังงาน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1 ชุด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1 ชุด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พื้นที่ออกบูธตลอดงาน 2 วัน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—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นำเสนอ / ทดลอง / แจกเอกสาร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—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มี พร้อมสิทธิพิเศษให้ผู้สนใจ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ภาพบรรยากาศบูธหลังงาน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—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1 ชุด</a:t>
                      </a:r>
                    </a:p>
                  </a:txBody>
                  <a:tcPr marL="155448" marR="91440" marT="6400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ราคาปกติ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9,900 บาท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19,900 บาท</a:t>
                      </a:r>
                    </a:p>
                  </a:txBody>
                  <a:tcPr marL="155448" marR="91440" marT="64008" marB="18288" anchor="ctr">
                    <a:solidFill>
                      <a:srgbClr val="F6F5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ราคาพิเศษสำหรับศิษย์เก่า</a:t>
                      </a:r>
                    </a:p>
                  </a:txBody>
                  <a:tcPr marL="155448" marR="91440" marT="64008" marB="18288" anchor="ctr">
                    <a:solidFill>
                      <a:srgbClr val="FFF1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4,900 บาท</a:t>
                      </a:r>
                    </a:p>
                  </a:txBody>
                  <a:tcPr marL="155448" marR="91440" marT="64008" marB="18288" anchor="ctr">
                    <a:solidFill>
                      <a:srgbClr val="FFF1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31F20"/>
                          </a:solidFill>
                          <a:latin typeface="Prompt"/>
                        </a:defRPr>
                      </a:pPr>
                      <a:r>
                        <a:t>9,900 บาท</a:t>
                      </a:r>
                    </a:p>
                  </a:txBody>
                  <a:tcPr marL="155448" marR="91440" marT="64008" marB="18288" anchor="ctr">
                    <a:solidFill>
                      <a:srgbClr val="FFF10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612648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ภาพหลังงานตามขอบเขตที่ผู้จัดกำหนด  •  พื้นที่บูธและรายละเอียดดำเนินงานตกลงกับทีมผู้จัด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Brand Visibility: ให้ผู้เรียนเห็นและรู้จักแบรนด์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09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3794760" cy="4206240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33832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231F20"/>
                </a:solidFill>
                <a:latin typeface="Prompt"/>
              </a:defRPr>
            </a:pPr>
            <a:r>
              <a:t>4,900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7180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31F20"/>
                </a:solidFill>
                <a:latin typeface="Prompt"/>
              </a:defRPr>
            </a:pPr>
            <a:r>
              <a:t>บาท / สำหรับศิษย์เก่า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0332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31F20"/>
                </a:solidFill>
                <a:latin typeface="Prompt"/>
              </a:defRPr>
            </a:pPr>
            <a:r>
              <a:t>ราคาปกติ 9,900 บาท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754880"/>
            <a:ext cx="333756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เหมาะกับเป้าหมาย</a:t>
            </a:r>
          </a:p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สร้างการรับรู้แบรนด์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173736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3560" y="173736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โลโก้ข้างเวทีตลอด 2 วัน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3560" y="230428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ปรากฏในบริบทของคลาสเรียนด้านการลงทุน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7760" y="306324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3560" y="306324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อาจารย์กล่าวแนะนำแบรนด์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3560" y="363016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ประมาณ 30–60 วินาที ตามความเหมาะสมของกำหนดการ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438912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23560" y="438912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ได้รับภาพหลังงาน 1 ชุด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3560" y="495604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ภาพบรรยากาศหรือภาพโลโก้ตามขอบเขตที่ผู้จัดกำหนด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Brand Experience: เปิดพื้นที่ให้คุยกับผู้สนใจ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3794760" cy="4251960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33832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4800" b="1">
                <a:solidFill>
                  <a:srgbClr val="231F20"/>
                </a:solidFill>
                <a:latin typeface="Prompt"/>
              </a:defRPr>
            </a:pPr>
            <a:r>
              <a:t>9,900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7180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31F20"/>
                </a:solidFill>
                <a:latin typeface="Prompt"/>
              </a:defRPr>
            </a:pPr>
            <a:r>
              <a:t>บาท / สำหรับศิษย์เก่า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03320"/>
            <a:ext cx="33375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31F20"/>
                </a:solidFill>
                <a:latin typeface="Prompt"/>
              </a:defRPr>
            </a:pPr>
            <a:r>
              <a:t>ราคาปกติ 19,900 บาท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754880"/>
            <a:ext cx="333756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รวมทุกสิทธิ์</a:t>
            </a:r>
          </a:p>
          <a:p>
            <a:pPr>
              <a:spcAft>
                <a:spcPts val="800"/>
              </a:spcAft>
              <a:defRPr sz="2200" b="1">
                <a:solidFill>
                  <a:srgbClr val="231F20"/>
                </a:solidFill>
                <a:latin typeface="Prompt"/>
              </a:defRPr>
            </a:pPr>
            <a:r>
              <a:t>ของ Brand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173736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3560" y="173736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บูธภายในงานตลอด 2 วัน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3560" y="230428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พูดคุย แนะนำสินค้าและบริการ หรือจัดกิจกรรมสั้น 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7760" y="306324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3560" y="306324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แจกเอกสาร ตัวอย่างสินค้า หรือสิทธิพิเศษ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3560" y="363016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กิจกรรมนำเสนอต้องมีสิทธิพิเศษสำหรับผู้สนใจ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438912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23560" y="4389120"/>
            <a:ext cx="58978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ได้รับภาพบรรยากาศบูธ 1 ชุด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3560" y="4956048"/>
            <a:ext cx="58978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ตามขอบเขตที่ผู้จัดกำหนด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รูปแบบการนำเสนอแบรนด์ที่คุยต่อได้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0876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006738"/>
                </a:solidFill>
                <a:latin typeface="Prompt"/>
              </a:defRPr>
            </a:pPr>
            <a:r>
              <a:t>ตัวอย่างกิจกรรมสำหรับ Brand Experience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33172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331720"/>
            <a:ext cx="101041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มุมแนะนำบริการพร้อมข้อเสนอเฉพาะงาน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898648"/>
            <a:ext cx="10104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ให้ผู้สนใจพูดคุยกับทีมงาน และเลือกสอบถามข้อมูลด้วยตนเอง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03320"/>
            <a:ext cx="5029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703320"/>
            <a:ext cx="101041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1F20"/>
                </a:solidFill>
                <a:latin typeface="Prompt"/>
              </a:defRPr>
            </a:pPr>
            <a:r>
              <a:t>ทดลองสินค้าแบบสั้นและเข้าใจง่าย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4270248"/>
            <a:ext cx="101041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4615E"/>
                </a:solidFill>
                <a:latin typeface="Prompt"/>
              </a:defRPr>
            </a:pPr>
            <a:r>
              <a:t>นำเสนอการใช้งานที่สัมพันธ์กับความต้องการของกลุ่มผู้เรียน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5349240"/>
            <a:ext cx="10881360" cy="4114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5577840"/>
            <a:ext cx="109728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พื้นที่บูธ อุปกรณ์ ช่วงเวลากิจกรรม และรูปแบบสิทธิพิเศษ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ตกลงร่วมกับผู้จัดก่อนดำเนินงาน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Prompt"/>
              </a:defRPr>
            </a:pPr>
            <a:r>
              <a:t>ร่วมเป็นสปอนเซอร์ Super Dividend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B8B5AF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FFF100"/>
                </a:solidFill>
                <a:latin typeface="Prompt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00200"/>
            <a:ext cx="10972800" cy="1417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Prompt"/>
              </a:defRPr>
            </a:pPr>
            <a:r>
              <a:t>เลือกแพ็กเกจที่ตอบเป้าหมายแบรนด์</a:t>
            </a:r>
          </a:p>
          <a:p>
            <a:pPr>
              <a:spcAft>
                <a:spcPts val="800"/>
              </a:spcAft>
              <a:defRPr sz="3300" b="1">
                <a:solidFill>
                  <a:srgbClr val="FFFFFF"/>
                </a:solidFill>
                <a:latin typeface="Prompt"/>
              </a:defRPr>
            </a:pPr>
            <a:r>
              <a:t>แล้วให้ทีมลงทุนกล้วยๆ ช่วยวางรายละเอียด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291840"/>
            <a:ext cx="10881360" cy="36576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657600"/>
            <a:ext cx="51206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100"/>
                </a:solidFill>
                <a:latin typeface="Prompt"/>
              </a:defRPr>
            </a:pPr>
            <a:r>
              <a:t>Brand Visibility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29768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FFFFFF"/>
                </a:solidFill>
                <a:latin typeface="Prompt"/>
              </a:defRPr>
            </a:pPr>
            <a:r>
              <a:t>4,900 บาท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657600"/>
            <a:ext cx="51206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500" b="1">
                <a:solidFill>
                  <a:srgbClr val="FFF100"/>
                </a:solidFill>
                <a:latin typeface="Prompt"/>
              </a:defRPr>
            </a:pPr>
            <a:r>
              <a:t>Brand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429768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FFFFFF"/>
                </a:solidFill>
                <a:latin typeface="Prompt"/>
              </a:defRPr>
            </a:pPr>
            <a:r>
              <a:t>9,900 บาท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07492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CCCAC5"/>
                </a:solidFill>
                <a:latin typeface="Prompt"/>
              </a:defRPr>
            </a:pPr>
            <a:r>
              <a:t>ราคาพิเศษสำหรับศิษย์เก่าคอร์สเรียนของลงทุนกล้วยๆ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57784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FFF100"/>
                </a:solidFill>
                <a:latin typeface="Prompt"/>
              </a:defRPr>
            </a:pPr>
            <a:r>
              <a:t>LINE @bananasinvestment   โทร 098 807 0447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231F20"/>
                </a:solidFill>
                <a:latin typeface="Prompt"/>
              </a:defRPr>
            </a:pPr>
            <a:r>
              <a:t>ข้อมูลอ้างอิงและขอบเขตข้อเสนอ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1005840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615E"/>
                </a:solidFill>
                <a:latin typeface="Prompt"/>
              </a:defRPr>
            </a:pPr>
            <a:r>
              <a:t>ลงทุนกล้วยๆ  /  ข้อเสนอสนับสนุน Super Dividend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0">
                <a:solidFill>
                  <a:srgbClr val="64615E"/>
                </a:solidFill>
                <a:latin typeface="Prompt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4572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แหล่งข้อมูลที่ใช้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31F20"/>
                </a:solidFill>
                <a:latin typeface="Prompt"/>
              </a:defRPr>
            </a:pPr>
            <a:r>
              <a:t>Rate Card ที่ผู้จัดให้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87752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15E"/>
                </a:solidFill>
                <a:latin typeface="Prompt"/>
              </a:defRPr>
            </a:pPr>
            <a:r>
              <a:t>แพ็กเกจ ราคา สิทธิ์ และภาพรวมกลุ่มผู้เรียน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44368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31F20"/>
                </a:solidFill>
                <a:latin typeface="Prompt"/>
              </a:defRPr>
            </a:pPr>
            <a:r>
              <a:t>เว็บไซต์หลักและหน้ารู้จักลงทุนกล้วยๆ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7560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15E"/>
                </a:solidFill>
                <a:latin typeface="Prompt"/>
              </a:defRPr>
            </a:pPr>
            <a:r>
              <a:t>ภาพรวมแบรนด์ ผู้ร่วมถ่ายทอดความรู้ และเนื้อหาที่เผยแพร่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694176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31F20"/>
                </a:solidFill>
                <a:latin typeface="Prompt"/>
              </a:defRPr>
            </a:pPr>
            <a:r>
              <a:t>หน้า Super Dividend Live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087368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15E"/>
                </a:solidFill>
                <a:latin typeface="Prompt"/>
              </a:defRPr>
            </a:pPr>
            <a:r>
              <a:t>เนื้อหาคอร์ส ผู้สอน วันเวลา สถานที่ และจำนวนเปิดรับ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443983"/>
            <a:ext cx="4846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31F20"/>
                </a:solidFill>
                <a:latin typeface="Prompt"/>
              </a:defRPr>
            </a:pPr>
            <a:r>
              <a:t>หน้าติดต่อเราและหน้าคอร์ส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837176"/>
            <a:ext cx="53035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64615E"/>
                </a:solidFill>
                <a:latin typeface="Prompt"/>
              </a:defRPr>
            </a:pPr>
            <a:r>
              <a:t>ช่องทางติดต่อของทีมงาน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1554480"/>
            <a:ext cx="50292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006738"/>
                </a:solidFill>
                <a:latin typeface="Prompt"/>
              </a:defRPr>
            </a:pPr>
            <a:r>
              <a:t>ขอบเขตที่ควรทราบ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240280"/>
            <a:ext cx="4937760" cy="2788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ราคาพิเศษใช้สำหรับศิษย์เก่า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จำนวน 30 ท่านคือความจุที่เปิดรับ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แพ็กเกจไม่ระบุโพสต์หรือคลิปออนไลน์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ไม่รับประกันยอดขายหรือจำนวนลูกค้า</a:t>
            </a:r>
          </a:p>
          <a:p>
            <a:pPr>
              <a:spcAft>
                <a:spcPts val="800"/>
              </a:spcAft>
              <a:defRPr sz="1900" b="0">
                <a:solidFill>
                  <a:srgbClr val="231F20"/>
                </a:solidFill>
                <a:latin typeface="Prompt"/>
              </a:defRPr>
            </a:pPr>
            <a:r>
              <a:t>การแนะนำแบรนด์ไม่ใช่การรับรองสินค้า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5394960"/>
            <a:ext cx="50292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615E"/>
                </a:solidFill>
                <a:latin typeface="Prompt"/>
              </a:defRPr>
            </a:pPr>
            <a:r>
              <a:t>ลิงก์อ้างอิงอยู่ใน Notes ของแต่ละสไลด์</a:t>
            </a:r>
          </a:p>
          <a:p>
            <a:pPr>
              <a:spcAft>
                <a:spcPts val="800"/>
              </a:spcAft>
              <a:defRPr sz="1500" b="0">
                <a:solidFill>
                  <a:srgbClr val="64615E"/>
                </a:solidFill>
                <a:latin typeface="Prompt"/>
              </a:defRPr>
            </a:pPr>
            <a:r>
              <a:t>ข้อมูล ณ 12 ตุลาคม 2569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